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15119350" cy="1069149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476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1272" y="54"/>
      </p:cViewPr>
      <p:guideLst>
        <p:guide orient="horz" pos="3368"/>
        <p:guide pos="476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1749795"/>
            <a:ext cx="12851448" cy="3722335"/>
          </a:xfrm>
        </p:spPr>
        <p:txBody>
          <a:bodyPr anchor="b"/>
          <a:lstStyle>
            <a:lvl1pPr algn="ctr">
              <a:defRPr sz="9355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89919" y="5615678"/>
            <a:ext cx="11339513" cy="2581379"/>
          </a:xfrm>
        </p:spPr>
        <p:txBody>
          <a:bodyPr/>
          <a:lstStyle>
            <a:lvl1pPr marL="0" indent="0" algn="ctr">
              <a:buNone/>
              <a:defRPr sz="3740"/>
            </a:lvl1pPr>
            <a:lvl2pPr marL="712470" indent="0" algn="ctr">
              <a:buNone/>
              <a:defRPr sz="3120"/>
            </a:lvl2pPr>
            <a:lvl3pPr marL="1425575" indent="0" algn="ctr">
              <a:buNone/>
              <a:defRPr sz="2805"/>
            </a:lvl3pPr>
            <a:lvl4pPr marL="2138045" indent="0" algn="ctr">
              <a:buNone/>
              <a:defRPr sz="2495"/>
            </a:lvl4pPr>
            <a:lvl5pPr marL="2851150" indent="0" algn="ctr">
              <a:buNone/>
              <a:defRPr sz="2495"/>
            </a:lvl5pPr>
            <a:lvl6pPr marL="3563620" indent="0" algn="ctr">
              <a:buNone/>
              <a:defRPr sz="2495"/>
            </a:lvl6pPr>
            <a:lvl7pPr marL="4276725" indent="0" algn="ctr">
              <a:buNone/>
              <a:defRPr sz="2495"/>
            </a:lvl7pPr>
            <a:lvl8pPr marL="4989195" indent="0" algn="ctr">
              <a:buNone/>
              <a:defRPr sz="2495"/>
            </a:lvl8pPr>
            <a:lvl9pPr marL="5702300" indent="0" algn="ctr">
              <a:buNone/>
              <a:defRPr sz="2495"/>
            </a:lvl9pPr>
          </a:lstStyle>
          <a:p>
            <a:r>
              <a:rPr lang="zh-CN" altLang="en-US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90AB2-6D16-4C6D-B2B0-88089DBFA50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065E9-6082-4860-B440-00DF297B288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90AB2-6D16-4C6D-B2B0-88089DBFA50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065E9-6082-4860-B440-00DF297B288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569240"/>
            <a:ext cx="3260110" cy="9060817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1039456" y="569240"/>
            <a:ext cx="9591338" cy="9060817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90AB2-6D16-4C6D-B2B0-88089DBFA50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065E9-6082-4860-B440-00DF297B288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90AB2-6D16-4C6D-B2B0-88089DBFA50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065E9-6082-4860-B440-00DF297B288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2665532"/>
            <a:ext cx="13040439" cy="4447496"/>
          </a:xfrm>
        </p:spPr>
        <p:txBody>
          <a:bodyPr anchor="b"/>
          <a:lstStyle>
            <a:lvl1pPr>
              <a:defRPr sz="9355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31582" y="7155103"/>
            <a:ext cx="13040439" cy="2338833"/>
          </a:xfrm>
        </p:spPr>
        <p:txBody>
          <a:bodyPr/>
          <a:lstStyle>
            <a:lvl1pPr marL="0" indent="0">
              <a:buNone/>
              <a:defRPr sz="3740">
                <a:solidFill>
                  <a:schemeClr val="tx1"/>
                </a:solidFill>
              </a:defRPr>
            </a:lvl1pPr>
            <a:lvl2pPr marL="712470" indent="0">
              <a:buNone/>
              <a:defRPr sz="3120">
                <a:solidFill>
                  <a:schemeClr val="tx1">
                    <a:tint val="75000"/>
                  </a:schemeClr>
                </a:solidFill>
              </a:defRPr>
            </a:lvl2pPr>
            <a:lvl3pPr marL="1425575" indent="0">
              <a:buNone/>
              <a:defRPr sz="2805">
                <a:solidFill>
                  <a:schemeClr val="tx1">
                    <a:tint val="75000"/>
                  </a:schemeClr>
                </a:solidFill>
              </a:defRPr>
            </a:lvl3pPr>
            <a:lvl4pPr marL="2138045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4pPr>
            <a:lvl5pPr marL="2851150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5pPr>
            <a:lvl6pPr marL="3563620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6pPr>
            <a:lvl7pPr marL="4276725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7pPr>
            <a:lvl8pPr marL="4989195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8pPr>
            <a:lvl9pPr marL="5702300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90AB2-6D16-4C6D-B2B0-88089DBFA50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065E9-6082-4860-B440-00DF297B288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039455" y="2846200"/>
            <a:ext cx="6425724" cy="6783857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654171" y="2846200"/>
            <a:ext cx="6425724" cy="6783857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90AB2-6D16-4C6D-B2B0-88089DBFA50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065E9-6082-4860-B440-00DF297B288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569242"/>
            <a:ext cx="13040439" cy="206659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41426" y="2620980"/>
            <a:ext cx="6396193" cy="1284502"/>
          </a:xfrm>
        </p:spPr>
        <p:txBody>
          <a:bodyPr anchor="b"/>
          <a:lstStyle>
            <a:lvl1pPr marL="0" indent="0">
              <a:buNone/>
              <a:defRPr sz="3740" b="1"/>
            </a:lvl1pPr>
            <a:lvl2pPr marL="712470" indent="0">
              <a:buNone/>
              <a:defRPr sz="3120" b="1"/>
            </a:lvl2pPr>
            <a:lvl3pPr marL="1425575" indent="0">
              <a:buNone/>
              <a:defRPr sz="2805" b="1"/>
            </a:lvl3pPr>
            <a:lvl4pPr marL="2138045" indent="0">
              <a:buNone/>
              <a:defRPr sz="2495" b="1"/>
            </a:lvl4pPr>
            <a:lvl5pPr marL="2851150" indent="0">
              <a:buNone/>
              <a:defRPr sz="2495" b="1"/>
            </a:lvl5pPr>
            <a:lvl6pPr marL="3563620" indent="0">
              <a:buNone/>
              <a:defRPr sz="2495" b="1"/>
            </a:lvl6pPr>
            <a:lvl7pPr marL="4276725" indent="0">
              <a:buNone/>
              <a:defRPr sz="2495" b="1"/>
            </a:lvl7pPr>
            <a:lvl8pPr marL="4989195" indent="0">
              <a:buNone/>
              <a:defRPr sz="2495" b="1"/>
            </a:lvl8pPr>
            <a:lvl9pPr marL="5702300" indent="0">
              <a:buNone/>
              <a:defRPr sz="2495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1041426" y="3905482"/>
            <a:ext cx="6396193" cy="5744375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7654172" y="2620980"/>
            <a:ext cx="6427693" cy="1284502"/>
          </a:xfrm>
        </p:spPr>
        <p:txBody>
          <a:bodyPr anchor="b"/>
          <a:lstStyle>
            <a:lvl1pPr marL="0" indent="0">
              <a:buNone/>
              <a:defRPr sz="3740" b="1"/>
            </a:lvl1pPr>
            <a:lvl2pPr marL="712470" indent="0">
              <a:buNone/>
              <a:defRPr sz="3120" b="1"/>
            </a:lvl2pPr>
            <a:lvl3pPr marL="1425575" indent="0">
              <a:buNone/>
              <a:defRPr sz="2805" b="1"/>
            </a:lvl3pPr>
            <a:lvl4pPr marL="2138045" indent="0">
              <a:buNone/>
              <a:defRPr sz="2495" b="1"/>
            </a:lvl4pPr>
            <a:lvl5pPr marL="2851150" indent="0">
              <a:buNone/>
              <a:defRPr sz="2495" b="1"/>
            </a:lvl5pPr>
            <a:lvl6pPr marL="3563620" indent="0">
              <a:buNone/>
              <a:defRPr sz="2495" b="1"/>
            </a:lvl6pPr>
            <a:lvl7pPr marL="4276725" indent="0">
              <a:buNone/>
              <a:defRPr sz="2495" b="1"/>
            </a:lvl7pPr>
            <a:lvl8pPr marL="4989195" indent="0">
              <a:buNone/>
              <a:defRPr sz="2495" b="1"/>
            </a:lvl8pPr>
            <a:lvl9pPr marL="5702300" indent="0">
              <a:buNone/>
              <a:defRPr sz="2495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7654172" y="3905482"/>
            <a:ext cx="6427693" cy="5744375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90AB2-6D16-4C6D-B2B0-88089DBFA50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065E9-6082-4860-B440-00DF297B288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90AB2-6D16-4C6D-B2B0-88089DBFA50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065E9-6082-4860-B440-00DF297B288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90AB2-6D16-4C6D-B2B0-88089DBFA501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065E9-6082-4860-B440-00DF297B288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9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27693" y="1539425"/>
            <a:ext cx="7654171" cy="7598117"/>
          </a:xfrm>
        </p:spPr>
        <p:txBody>
          <a:bodyPr/>
          <a:lstStyle>
            <a:lvl1pPr>
              <a:defRPr sz="4990"/>
            </a:lvl1pPr>
            <a:lvl2pPr>
              <a:defRPr sz="4365"/>
            </a:lvl2pPr>
            <a:lvl3pPr>
              <a:defRPr sz="3740"/>
            </a:lvl3pPr>
            <a:lvl4pPr>
              <a:defRPr sz="3120"/>
            </a:lvl4pPr>
            <a:lvl5pPr>
              <a:defRPr sz="3120"/>
            </a:lvl5pPr>
            <a:lvl6pPr>
              <a:defRPr sz="3120"/>
            </a:lvl6pPr>
            <a:lvl7pPr>
              <a:defRPr sz="3120"/>
            </a:lvl7pPr>
            <a:lvl8pPr>
              <a:defRPr sz="3120"/>
            </a:lvl8pPr>
            <a:lvl9pPr>
              <a:defRPr sz="312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5"/>
            </a:lvl1pPr>
            <a:lvl2pPr marL="712470" indent="0">
              <a:buNone/>
              <a:defRPr sz="2185"/>
            </a:lvl2pPr>
            <a:lvl3pPr marL="1425575" indent="0">
              <a:buNone/>
              <a:defRPr sz="1870"/>
            </a:lvl3pPr>
            <a:lvl4pPr marL="2138045" indent="0">
              <a:buNone/>
              <a:defRPr sz="1560"/>
            </a:lvl4pPr>
            <a:lvl5pPr marL="2851150" indent="0">
              <a:buNone/>
              <a:defRPr sz="1560"/>
            </a:lvl5pPr>
            <a:lvl6pPr marL="3563620" indent="0">
              <a:buNone/>
              <a:defRPr sz="1560"/>
            </a:lvl6pPr>
            <a:lvl7pPr marL="4276725" indent="0">
              <a:buNone/>
              <a:defRPr sz="1560"/>
            </a:lvl7pPr>
            <a:lvl8pPr marL="4989195" indent="0">
              <a:buNone/>
              <a:defRPr sz="1560"/>
            </a:lvl8pPr>
            <a:lvl9pPr marL="5702300" indent="0">
              <a:buNone/>
              <a:defRPr sz="156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90AB2-6D16-4C6D-B2B0-88089DBFA50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065E9-6082-4860-B440-00DF297B288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9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1539425"/>
            <a:ext cx="7654171" cy="7598117"/>
          </a:xfrm>
        </p:spPr>
        <p:txBody>
          <a:bodyPr anchor="t"/>
          <a:lstStyle>
            <a:lvl1pPr marL="0" indent="0">
              <a:buNone/>
              <a:defRPr sz="4990"/>
            </a:lvl1pPr>
            <a:lvl2pPr marL="712470" indent="0">
              <a:buNone/>
              <a:defRPr sz="4365"/>
            </a:lvl2pPr>
            <a:lvl3pPr marL="1425575" indent="0">
              <a:buNone/>
              <a:defRPr sz="3740"/>
            </a:lvl3pPr>
            <a:lvl4pPr marL="2138045" indent="0">
              <a:buNone/>
              <a:defRPr sz="3120"/>
            </a:lvl4pPr>
            <a:lvl5pPr marL="2851150" indent="0">
              <a:buNone/>
              <a:defRPr sz="3120"/>
            </a:lvl5pPr>
            <a:lvl6pPr marL="3563620" indent="0">
              <a:buNone/>
              <a:defRPr sz="3120"/>
            </a:lvl6pPr>
            <a:lvl7pPr marL="4276725" indent="0">
              <a:buNone/>
              <a:defRPr sz="3120"/>
            </a:lvl7pPr>
            <a:lvl8pPr marL="4989195" indent="0">
              <a:buNone/>
              <a:defRPr sz="3120"/>
            </a:lvl8pPr>
            <a:lvl9pPr marL="5702300" indent="0">
              <a:buNone/>
              <a:defRPr sz="312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5"/>
            </a:lvl1pPr>
            <a:lvl2pPr marL="712470" indent="0">
              <a:buNone/>
              <a:defRPr sz="2185"/>
            </a:lvl2pPr>
            <a:lvl3pPr marL="1425575" indent="0">
              <a:buNone/>
              <a:defRPr sz="1870"/>
            </a:lvl3pPr>
            <a:lvl4pPr marL="2138045" indent="0">
              <a:buNone/>
              <a:defRPr sz="1560"/>
            </a:lvl4pPr>
            <a:lvl5pPr marL="2851150" indent="0">
              <a:buNone/>
              <a:defRPr sz="1560"/>
            </a:lvl5pPr>
            <a:lvl6pPr marL="3563620" indent="0">
              <a:buNone/>
              <a:defRPr sz="1560"/>
            </a:lvl6pPr>
            <a:lvl7pPr marL="4276725" indent="0">
              <a:buNone/>
              <a:defRPr sz="1560"/>
            </a:lvl7pPr>
            <a:lvl8pPr marL="4989195" indent="0">
              <a:buNone/>
              <a:defRPr sz="1560"/>
            </a:lvl8pPr>
            <a:lvl9pPr marL="5702300" indent="0">
              <a:buNone/>
              <a:defRPr sz="156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90AB2-6D16-4C6D-B2B0-88089DBFA50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065E9-6082-4860-B440-00DF297B288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2"/>
            <a:ext cx="1304043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0"/>
            <a:ext cx="1304043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090AB2-6D16-4C6D-B2B0-88089DBFA50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9065E9-6082-4860-B440-00DF297B288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425575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235" indent="-356235" algn="l" defTabSz="1425575" rtl="0" eaLnBrk="1" latinLnBrk="0" hangingPunct="1">
        <a:lnSpc>
          <a:spcPct val="90000"/>
        </a:lnSpc>
        <a:spcBef>
          <a:spcPts val="1560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340" indent="-356235" algn="l" defTabSz="1425575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0" kern="1200">
          <a:solidFill>
            <a:schemeClr val="tx1"/>
          </a:solidFill>
          <a:latin typeface="+mn-lt"/>
          <a:ea typeface="+mn-ea"/>
          <a:cs typeface="+mn-cs"/>
        </a:defRPr>
      </a:lvl2pPr>
      <a:lvl3pPr marL="1781810" indent="-356235" algn="l" defTabSz="1425575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20" kern="1200">
          <a:solidFill>
            <a:schemeClr val="tx1"/>
          </a:solidFill>
          <a:latin typeface="+mn-lt"/>
          <a:ea typeface="+mn-ea"/>
          <a:cs typeface="+mn-cs"/>
        </a:defRPr>
      </a:lvl3pPr>
      <a:lvl4pPr marL="2494915" indent="-356235" algn="l" defTabSz="1425575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5" kern="1200">
          <a:solidFill>
            <a:schemeClr val="tx1"/>
          </a:solidFill>
          <a:latin typeface="+mn-lt"/>
          <a:ea typeface="+mn-ea"/>
          <a:cs typeface="+mn-cs"/>
        </a:defRPr>
      </a:lvl4pPr>
      <a:lvl5pPr marL="3207385" indent="-356235" algn="l" defTabSz="1425575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5" kern="1200">
          <a:solidFill>
            <a:schemeClr val="tx1"/>
          </a:solidFill>
          <a:latin typeface="+mn-lt"/>
          <a:ea typeface="+mn-ea"/>
          <a:cs typeface="+mn-cs"/>
        </a:defRPr>
      </a:lvl5pPr>
      <a:lvl6pPr marL="3920490" indent="-356235" algn="l" defTabSz="1425575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5" kern="1200">
          <a:solidFill>
            <a:schemeClr val="tx1"/>
          </a:solidFill>
          <a:latin typeface="+mn-lt"/>
          <a:ea typeface="+mn-ea"/>
          <a:cs typeface="+mn-cs"/>
        </a:defRPr>
      </a:lvl6pPr>
      <a:lvl7pPr marL="4632960" indent="-356235" algn="l" defTabSz="1425575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5" kern="1200">
          <a:solidFill>
            <a:schemeClr val="tx1"/>
          </a:solidFill>
          <a:latin typeface="+mn-lt"/>
          <a:ea typeface="+mn-ea"/>
          <a:cs typeface="+mn-cs"/>
        </a:defRPr>
      </a:lvl7pPr>
      <a:lvl8pPr marL="5346065" indent="-356235" algn="l" defTabSz="1425575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5" kern="1200">
          <a:solidFill>
            <a:schemeClr val="tx1"/>
          </a:solidFill>
          <a:latin typeface="+mn-lt"/>
          <a:ea typeface="+mn-ea"/>
          <a:cs typeface="+mn-cs"/>
        </a:defRPr>
      </a:lvl8pPr>
      <a:lvl9pPr marL="6058535" indent="-356235" algn="l" defTabSz="1425575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75" rtl="0" eaLnBrk="1" latinLnBrk="0" hangingPunct="1">
        <a:defRPr sz="2805" kern="1200">
          <a:solidFill>
            <a:schemeClr val="tx1"/>
          </a:solidFill>
          <a:latin typeface="+mn-lt"/>
          <a:ea typeface="+mn-ea"/>
          <a:cs typeface="+mn-cs"/>
        </a:defRPr>
      </a:lvl1pPr>
      <a:lvl2pPr marL="712470" algn="l" defTabSz="1425575" rtl="0" eaLnBrk="1" latinLnBrk="0" hangingPunct="1">
        <a:defRPr sz="2805" kern="1200">
          <a:solidFill>
            <a:schemeClr val="tx1"/>
          </a:solidFill>
          <a:latin typeface="+mn-lt"/>
          <a:ea typeface="+mn-ea"/>
          <a:cs typeface="+mn-cs"/>
        </a:defRPr>
      </a:lvl2pPr>
      <a:lvl3pPr marL="1425575" algn="l" defTabSz="1425575" rtl="0" eaLnBrk="1" latinLnBrk="0" hangingPunct="1">
        <a:defRPr sz="2805" kern="1200">
          <a:solidFill>
            <a:schemeClr val="tx1"/>
          </a:solidFill>
          <a:latin typeface="+mn-lt"/>
          <a:ea typeface="+mn-ea"/>
          <a:cs typeface="+mn-cs"/>
        </a:defRPr>
      </a:lvl3pPr>
      <a:lvl4pPr marL="2138045" algn="l" defTabSz="1425575" rtl="0" eaLnBrk="1" latinLnBrk="0" hangingPunct="1">
        <a:defRPr sz="2805" kern="1200">
          <a:solidFill>
            <a:schemeClr val="tx1"/>
          </a:solidFill>
          <a:latin typeface="+mn-lt"/>
          <a:ea typeface="+mn-ea"/>
          <a:cs typeface="+mn-cs"/>
        </a:defRPr>
      </a:lvl4pPr>
      <a:lvl5pPr marL="2851150" algn="l" defTabSz="1425575" rtl="0" eaLnBrk="1" latinLnBrk="0" hangingPunct="1">
        <a:defRPr sz="2805" kern="1200">
          <a:solidFill>
            <a:schemeClr val="tx1"/>
          </a:solidFill>
          <a:latin typeface="+mn-lt"/>
          <a:ea typeface="+mn-ea"/>
          <a:cs typeface="+mn-cs"/>
        </a:defRPr>
      </a:lvl5pPr>
      <a:lvl6pPr marL="3563620" algn="l" defTabSz="1425575" rtl="0" eaLnBrk="1" latinLnBrk="0" hangingPunct="1">
        <a:defRPr sz="2805" kern="1200">
          <a:solidFill>
            <a:schemeClr val="tx1"/>
          </a:solidFill>
          <a:latin typeface="+mn-lt"/>
          <a:ea typeface="+mn-ea"/>
          <a:cs typeface="+mn-cs"/>
        </a:defRPr>
      </a:lvl6pPr>
      <a:lvl7pPr marL="4276725" algn="l" defTabSz="1425575" rtl="0" eaLnBrk="1" latinLnBrk="0" hangingPunct="1">
        <a:defRPr sz="2805" kern="1200">
          <a:solidFill>
            <a:schemeClr val="tx1"/>
          </a:solidFill>
          <a:latin typeface="+mn-lt"/>
          <a:ea typeface="+mn-ea"/>
          <a:cs typeface="+mn-cs"/>
        </a:defRPr>
      </a:lvl7pPr>
      <a:lvl8pPr marL="4989195" algn="l" defTabSz="1425575" rtl="0" eaLnBrk="1" latinLnBrk="0" hangingPunct="1">
        <a:defRPr sz="2805" kern="1200">
          <a:solidFill>
            <a:schemeClr val="tx1"/>
          </a:solidFill>
          <a:latin typeface="+mn-lt"/>
          <a:ea typeface="+mn-ea"/>
          <a:cs typeface="+mn-cs"/>
        </a:defRPr>
      </a:lvl8pPr>
      <a:lvl9pPr marL="5702300" algn="l" defTabSz="1425575" rtl="0" eaLnBrk="1" latinLnBrk="0" hangingPunct="1">
        <a:defRPr sz="28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5119350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 defTabSz="913765">
              <a:lnSpc>
                <a:spcPct val="150000"/>
              </a:lnSpc>
              <a:buSzPct val="25000"/>
              <a:defRPr/>
            </a:pPr>
            <a:r>
              <a:rPr lang="zh-CN" alt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梅县区梅南镇</a:t>
            </a:r>
            <a:r>
              <a:rPr lang="en-US" altLang="zh-C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GJ202601</a:t>
            </a:r>
            <a:r>
              <a:rPr lang="zh-CN" alt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地块控制性详细规划征询意见公示</a:t>
            </a:r>
            <a:endParaRPr lang="zh-CN" altLang="en-US" sz="2800" b="1" dirty="0">
              <a:solidFill>
                <a:srgbClr val="C00000"/>
              </a:solidFill>
              <a:effectLst>
                <a:glow rad="101600">
                  <a:schemeClr val="bg1"/>
                </a:glo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iṣḷïḓê"/>
          <p:cNvSpPr txBox="1"/>
          <p:nvPr/>
        </p:nvSpPr>
        <p:spPr>
          <a:xfrm>
            <a:off x="348313" y="830997"/>
            <a:ext cx="6230287" cy="2641073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19" rIns="91440" bIns="45719" anchor="t" anchorCtr="0">
            <a:noAutofit/>
          </a:bodyPr>
          <a:lstStyle/>
          <a:p>
            <a:pPr algn="ctr" defTabSz="913765">
              <a:lnSpc>
                <a:spcPct val="150000"/>
              </a:lnSpc>
              <a:buSzPct val="25000"/>
              <a:defRPr/>
            </a:pPr>
            <a:r>
              <a:rPr lang="zh-CN" altLang="en-US" sz="1600" b="1" dirty="0" smtClean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公示说明</a:t>
            </a:r>
            <a:endParaRPr lang="en-US" altLang="zh-CN" sz="1600" b="1" dirty="0" smtClean="0">
              <a:solidFill>
                <a:schemeClr val="tx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 algn="just" defTabSz="913765">
              <a:lnSpc>
                <a:spcPct val="150000"/>
              </a:lnSpc>
              <a:buSzPct val="25000"/>
              <a:defRPr/>
            </a:pP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为促进土地集约高效利用，进一步提升规划的实施性和可操作性，我镇组织编制了《梅县区梅南镇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GJ202601</a:t>
            </a: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地块控制性详细规划》。现根据《中华人民共和国城乡规划法》《广东省城市控制性详细规划管理条例》和《城市、镇控制性详细规划编制审批办法》等规定，将规划方案向利害关系人进行公示，并公开征询意见</a:t>
            </a:r>
            <a:r>
              <a:rPr lang="zh-CN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sz="1400" dirty="0">
              <a:solidFill>
                <a:schemeClr val="tx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iṣḷïḓê"/>
          <p:cNvSpPr txBox="1"/>
          <p:nvPr/>
        </p:nvSpPr>
        <p:spPr>
          <a:xfrm>
            <a:off x="348313" y="2855844"/>
            <a:ext cx="6230287" cy="3061252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19" rIns="91440" bIns="45719" anchor="t" anchorCtr="0">
            <a:noAutofit/>
          </a:bodyPr>
          <a:lstStyle/>
          <a:p>
            <a:pPr algn="just" defTabSz="913765">
              <a:lnSpc>
                <a:spcPct val="150000"/>
              </a:lnSpc>
              <a:buSzPct val="25000"/>
              <a:defRPr/>
            </a:pPr>
            <a:r>
              <a:rPr lang="zh-CN" altLang="en-US" sz="1400" b="1" dirty="0" smtClean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公示地点：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梅县区梅南镇人民政府官网</a:t>
            </a:r>
            <a:endParaRPr lang="en-US" altLang="zh-CN" sz="1400" dirty="0" smtClean="0">
              <a:solidFill>
                <a:schemeClr val="tx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913765">
              <a:lnSpc>
                <a:spcPct val="150000"/>
              </a:lnSpc>
              <a:buSzPct val="25000"/>
              <a:defRPr/>
            </a:pP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现场装贴（梅南镇人民政府）</a:t>
            </a:r>
            <a:endParaRPr lang="en-US" altLang="zh-CN" sz="1400" dirty="0" smtClean="0">
              <a:solidFill>
                <a:schemeClr val="tx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913765">
              <a:lnSpc>
                <a:spcPct val="150000"/>
              </a:lnSpc>
              <a:buSzPct val="25000"/>
              <a:defRPr/>
            </a:pPr>
            <a:r>
              <a:rPr lang="zh-CN" altLang="en-US" sz="14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公示时间</a:t>
            </a:r>
            <a:r>
              <a:rPr lang="zh-CN" altLang="en-US" sz="1400" dirty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：2026年7月23日至2026年8月21日，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共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天</a:t>
            </a:r>
            <a:endParaRPr lang="en-US" altLang="zh-CN" sz="1400" dirty="0" smtClean="0">
              <a:solidFill>
                <a:schemeClr val="tx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913765">
              <a:lnSpc>
                <a:spcPct val="150000"/>
              </a:lnSpc>
              <a:buSzPct val="25000"/>
              <a:defRPr/>
            </a:pPr>
            <a:r>
              <a:rPr lang="zh-CN" altLang="en-US" sz="14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用地位置：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梅县区梅南镇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官径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村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913765">
              <a:lnSpc>
                <a:spcPct val="150000"/>
              </a:lnSpc>
              <a:buSzPct val="25000"/>
              <a:defRPr/>
            </a:pPr>
            <a:r>
              <a:rPr lang="zh-CN" altLang="en-US" sz="14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规划内容：</a:t>
            </a:r>
            <a:r>
              <a:rPr lang="zh-CN" altLang="en-US" sz="1400" dirty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结合国土空间总体规划及地块开发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需求，规划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GJ202601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地块用地性质为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供燃气用地（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1304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），用地面积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6430.83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平方米，容积率：</a:t>
            </a:r>
            <a:r>
              <a:rPr lang="en-US" altLang="zh-CN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0.1≤F≤</a:t>
            </a:r>
            <a:r>
              <a:rPr lang="en-US" altLang="zh-CN" sz="1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0.3</a:t>
            </a:r>
            <a:r>
              <a:rPr lang="zh-CN" altLang="en-US" sz="1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，建筑密度</a:t>
            </a:r>
            <a:r>
              <a:rPr lang="en-US" altLang="zh-CN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≤</a:t>
            </a:r>
            <a:r>
              <a:rPr lang="en-US" altLang="zh-CN" sz="1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20%</a:t>
            </a:r>
            <a:r>
              <a:rPr lang="zh-CN" altLang="en-US" sz="1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，建筑高度</a:t>
            </a:r>
            <a:r>
              <a:rPr lang="en-US" altLang="zh-CN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≤</a:t>
            </a:r>
            <a:r>
              <a:rPr lang="en-US" altLang="zh-CN" sz="1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24m</a:t>
            </a:r>
            <a:r>
              <a:rPr lang="zh-CN" altLang="en-US" sz="1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，绿地率</a:t>
            </a:r>
            <a:r>
              <a:rPr lang="en-US" altLang="zh-CN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≥30</a:t>
            </a:r>
            <a:r>
              <a:rPr lang="en-US" altLang="zh-CN" sz="1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%</a:t>
            </a:r>
            <a:r>
              <a:rPr lang="zh-CN" altLang="en-US" sz="1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，具体规划控制指标如下表所示：</a:t>
            </a:r>
            <a:endParaRPr lang="en-US" altLang="zh-CN" sz="1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913765">
              <a:lnSpc>
                <a:spcPct val="150000"/>
              </a:lnSpc>
              <a:buSzPct val="25000"/>
              <a:defRPr/>
            </a:pPr>
            <a:endParaRPr lang="en-US" altLang="zh-CN" sz="1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913765">
              <a:lnSpc>
                <a:spcPct val="150000"/>
              </a:lnSpc>
              <a:buSzPct val="25000"/>
              <a:defRPr/>
            </a:pPr>
            <a:endParaRPr lang="en-US" altLang="zh-CN" sz="1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913765">
              <a:lnSpc>
                <a:spcPct val="150000"/>
              </a:lnSpc>
              <a:buSzPct val="25000"/>
              <a:defRPr/>
            </a:pPr>
            <a:endParaRPr lang="en-US" altLang="zh-CN" sz="1400" dirty="0" smtClean="0">
              <a:solidFill>
                <a:schemeClr val="tx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913765">
              <a:lnSpc>
                <a:spcPct val="150000"/>
              </a:lnSpc>
              <a:buSzPct val="25000"/>
              <a:defRPr/>
            </a:pPr>
            <a:endParaRPr sz="1400" dirty="0">
              <a:solidFill>
                <a:schemeClr val="tx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348309" y="5496917"/>
          <a:ext cx="6230290" cy="102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3029"/>
                <a:gridCol w="545042"/>
                <a:gridCol w="579120"/>
                <a:gridCol w="744925"/>
                <a:gridCol w="840035"/>
                <a:gridCol w="739140"/>
                <a:gridCol w="571500"/>
                <a:gridCol w="480060"/>
                <a:gridCol w="541020"/>
                <a:gridCol w="566419"/>
              </a:tblGrid>
              <a:tr h="3102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用地性质</a:t>
                      </a:r>
                      <a:endParaRPr lang="zh-CN" altLang="en-US" sz="11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用地性质代码</a:t>
                      </a:r>
                      <a:endParaRPr lang="zh-CN" altLang="en-US" sz="11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用地兼容性</a:t>
                      </a:r>
                      <a:endParaRPr lang="zh-CN" altLang="en-US" sz="11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用地面积（</a:t>
                      </a:r>
                      <a:r>
                        <a:rPr lang="en-US" altLang="zh-CN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</a:t>
                      </a:r>
                      <a:r>
                        <a:rPr lang="en-US" altLang="zh-CN" sz="1100" b="0" baseline="30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lang="zh-CN" altLang="en-US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zh-CN" altLang="en-US" sz="11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计容建筑面积（</a:t>
                      </a:r>
                      <a:r>
                        <a:rPr lang="en-US" altLang="zh-CN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</a:t>
                      </a:r>
                      <a:r>
                        <a:rPr lang="en-US" altLang="zh-CN" sz="1100" b="0" baseline="30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lang="zh-CN" altLang="en-US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zh-CN" altLang="en-US" sz="11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容积率</a:t>
                      </a:r>
                      <a:endParaRPr lang="zh-CN" altLang="en-US" sz="11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建筑密度（</a:t>
                      </a:r>
                      <a:r>
                        <a:rPr lang="en-US" altLang="zh-CN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%</a:t>
                      </a:r>
                      <a:r>
                        <a:rPr lang="zh-CN" altLang="en-US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zh-CN" altLang="en-US" sz="11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建筑高度（</a:t>
                      </a:r>
                      <a:r>
                        <a:rPr lang="en-US" altLang="zh-CN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</a:t>
                      </a:r>
                      <a:r>
                        <a:rPr lang="zh-CN" altLang="en-US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zh-CN" altLang="en-US" sz="11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绿地率（</a:t>
                      </a:r>
                      <a:r>
                        <a:rPr lang="en-US" altLang="zh-CN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%</a:t>
                      </a:r>
                      <a:r>
                        <a:rPr lang="zh-CN" altLang="en-US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zh-CN" altLang="en-US" sz="11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机动车位</a:t>
                      </a:r>
                      <a:endParaRPr lang="en-US" altLang="zh-CN" sz="1100" b="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ctr"/>
                      <a:r>
                        <a:rPr lang="zh-CN" altLang="en-US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（个）</a:t>
                      </a:r>
                      <a:endParaRPr lang="zh-CN" altLang="en-US" sz="11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  <a:tr h="3102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供燃气用地</a:t>
                      </a:r>
                      <a:endParaRPr lang="zh-CN" altLang="en-US" sz="11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1304</a:t>
                      </a:r>
                      <a:endParaRPr lang="zh-CN" altLang="en-US" sz="11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——</a:t>
                      </a:r>
                      <a:endParaRPr lang="zh-CN" altLang="en-US" sz="11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6430.83</a:t>
                      </a:r>
                      <a:endParaRPr lang="zh-CN" altLang="en-US" sz="11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≥</a:t>
                      </a:r>
                      <a:r>
                        <a:rPr lang="en-US" altLang="zh-CN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643.08</a:t>
                      </a:r>
                      <a:endParaRPr lang="en-US" altLang="zh-CN" sz="1100" b="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ctr"/>
                      <a:r>
                        <a:rPr lang="zh-CN" altLang="en-US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≤</a:t>
                      </a:r>
                      <a:r>
                        <a:rPr lang="en-US" altLang="zh-CN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1929.25</a:t>
                      </a:r>
                      <a:endParaRPr lang="zh-CN" altLang="en-US" sz="11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0.1≤F≤0.3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≤20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≤24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≥30%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——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solidFill>
                      <a:srgbClr val="EAEFF7"/>
                    </a:solidFill>
                  </a:tcPr>
                </a:tc>
              </a:tr>
            </a:tbl>
          </a:graphicData>
        </a:graphic>
      </p:graphicFrame>
      <p:sp>
        <p:nvSpPr>
          <p:cNvPr id="8" name="iṣḷïḓê"/>
          <p:cNvSpPr txBox="1"/>
          <p:nvPr/>
        </p:nvSpPr>
        <p:spPr>
          <a:xfrm>
            <a:off x="348313" y="6789777"/>
            <a:ext cx="6230287" cy="3061252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19" rIns="91440" bIns="45719" anchor="t" anchorCtr="0">
            <a:noAutofit/>
          </a:bodyPr>
          <a:lstStyle/>
          <a:p>
            <a:pPr algn="just" defTabSz="913765">
              <a:lnSpc>
                <a:spcPct val="150000"/>
              </a:lnSpc>
              <a:buSzPct val="25000"/>
              <a:defRPr/>
            </a:pPr>
            <a:r>
              <a:rPr lang="zh-CN" altLang="en-US" sz="14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附注：</a:t>
            </a:r>
            <a:endParaRPr lang="en-US" altLang="zh-CN" sz="1400" b="1" dirty="0">
              <a:solidFill>
                <a:schemeClr val="tx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913765">
              <a:lnSpc>
                <a:spcPct val="150000"/>
              </a:lnSpc>
              <a:buSzPct val="25000"/>
              <a:defRPr/>
            </a:pPr>
            <a:r>
              <a:rPr lang="en-US" altLang="zh-CN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、该图仅为示意图，方案以最后审批为准</a:t>
            </a:r>
            <a:r>
              <a:rPr lang="zh-CN" altLang="en-US" sz="1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400" dirty="0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913765">
              <a:lnSpc>
                <a:spcPct val="150000"/>
              </a:lnSpc>
              <a:buSzPct val="25000"/>
              <a:defRPr/>
            </a:pPr>
            <a:r>
              <a:rPr lang="en-US" altLang="zh-CN" sz="1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、意见反馈方式</a:t>
            </a:r>
            <a:r>
              <a:rPr lang="zh-CN" altLang="en-US" sz="1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US" altLang="zh-CN" sz="1400" dirty="0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913765">
              <a:lnSpc>
                <a:spcPct val="150000"/>
              </a:lnSpc>
              <a:buSzPct val="25000"/>
              <a:defRPr/>
            </a:pPr>
            <a:r>
              <a:rPr lang="zh-CN" altLang="en-US" sz="1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1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）电话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反馈意见：0753-2448369</a:t>
            </a:r>
            <a:endParaRPr lang="zh-CN" altLang="en-US" sz="1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913765">
              <a:lnSpc>
                <a:spcPct val="150000"/>
              </a:lnSpc>
              <a:buSzPct val="25000"/>
              <a:defRPr/>
            </a:pP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（2）信函反馈意见:邮寄至广东省梅州市梅县区梅南镇人民政府收，邮政编码:514777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有效反馈意见期:2026年7月23日至2026年8月21日，信函反馈意见邮戳日不应该超过意见反馈期最后一天，电子邮箱反馈意见发件时间不应超过意见反馈期最后一天</a:t>
            </a:r>
            <a:r>
              <a:rPr lang="en-US" altLang="zh-CN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24:00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，逾期视为无效意见，不予采纳。</a:t>
            </a:r>
            <a:endParaRPr lang="zh-CN" altLang="en-US" sz="1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913765">
              <a:lnSpc>
                <a:spcPct val="150000"/>
              </a:lnSpc>
              <a:buSzPct val="25000"/>
              <a:defRPr/>
            </a:pPr>
            <a:r>
              <a:rPr lang="en-US" altLang="zh-CN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、有效反馈意见</a:t>
            </a:r>
            <a:r>
              <a:rPr lang="en-US" altLang="zh-CN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请在意见中注明真实联系人姓名、身份证号码、联系电话、联系地址、电子邮箱等，如反馈意见信息不准确或者不完整，无法及时进一步核实有关情况的视为无效意见</a:t>
            </a:r>
            <a:r>
              <a:rPr lang="zh-CN" altLang="en-US" sz="1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400" dirty="0" smtClean="0">
              <a:solidFill>
                <a:schemeClr val="tx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913765">
              <a:lnSpc>
                <a:spcPct val="150000"/>
              </a:lnSpc>
              <a:buSzPct val="25000"/>
              <a:defRPr/>
            </a:pPr>
            <a:endParaRPr sz="1400" dirty="0">
              <a:solidFill>
                <a:schemeClr val="tx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3" t="10410" r="29441" b="10079"/>
          <a:stretch>
            <a:fillRect/>
          </a:stretch>
        </p:blipFill>
        <p:spPr>
          <a:xfrm>
            <a:off x="6926912" y="1049658"/>
            <a:ext cx="8048045" cy="661009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58" t="10781" r="1131" b="63474"/>
          <a:stretch>
            <a:fillRect/>
          </a:stretch>
        </p:blipFill>
        <p:spPr>
          <a:xfrm>
            <a:off x="6926912" y="7878415"/>
            <a:ext cx="4239591" cy="272608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58" t="36645" r="3851" b="36662"/>
          <a:stretch>
            <a:fillRect/>
          </a:stretch>
        </p:blipFill>
        <p:spPr>
          <a:xfrm>
            <a:off x="11278902" y="7878415"/>
            <a:ext cx="3696055" cy="272608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788</Words>
  <Application>WPS 演示</Application>
  <PresentationFormat>自定义</PresentationFormat>
  <Paragraphs>65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1" baseType="lpstr">
      <vt:lpstr>Arial</vt:lpstr>
      <vt:lpstr>宋体</vt:lpstr>
      <vt:lpstr>Wingdings</vt:lpstr>
      <vt:lpstr>微软雅黑</vt:lpstr>
      <vt:lpstr>Calibri</vt:lpstr>
      <vt:lpstr>Arial Unicode MS</vt:lpstr>
      <vt:lpstr>等线 Light</vt:lpstr>
      <vt:lpstr>Calibri Light</vt:lpstr>
      <vt:lpstr>等线</vt:lpstr>
      <vt:lpstr>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wzh'</cp:lastModifiedBy>
  <cp:revision>3</cp:revision>
  <dcterms:created xsi:type="dcterms:W3CDTF">2026-07-22T06:39:00Z</dcterms:created>
  <dcterms:modified xsi:type="dcterms:W3CDTF">2026-07-23T01:19:59Z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C6E99E54FB504A64B745B2A7CBA88299_13</vt:lpwstr>
  </property>
  <property fmtid="{D5CDD505-2E9C-101B-9397-08002B2CF9AE}" pid="3" name="KSOProductBuildVer">
    <vt:lpwstr>2052-12.1.0.26895</vt:lpwstr>
  </property>
</Properties>
</file>